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nva Sans Bold" panose="020B0604020202020204" charset="0"/>
      <p:regular r:id="rId15"/>
    </p:embeddedFont>
    <p:embeddedFont>
      <p:font typeface="Canva Sans Bold Italics" panose="020B0604020202020204" charset="0"/>
      <p:regular r:id="rId16"/>
    </p:embeddedFont>
    <p:embeddedFont>
      <p:font typeface="Canva Sans Italics" panose="020B0604020202020204" charset="0"/>
      <p:regular r:id="rId17"/>
    </p:embeddedFont>
    <p:embeddedFont>
      <p:font typeface="Inter Bold" panose="020B0604020202020204" charset="0"/>
      <p:regular r:id="rId18"/>
    </p:embeddedFont>
    <p:embeddedFont>
      <p:font typeface="Inter Ultra-Bold" panose="020B0604020202020204" charset="0"/>
      <p:regular r:id="rId19"/>
    </p:embeddedFont>
    <p:embeddedFont>
      <p:font typeface="Open Sans" panose="020B0606030504020204" pitchFamily="34" charset="0"/>
      <p:regular r:id="rId20"/>
    </p:embeddedFont>
    <p:embeddedFont>
      <p:font typeface="Open Sans Bold" panose="020B0806030504020204" charset="0"/>
      <p:regular r:id="rId21"/>
    </p:embeddedFont>
    <p:embeddedFont>
      <p:font typeface="Open Sans Italics" panose="020B0604020202020204" charset="0"/>
      <p:regular r:id="rId22"/>
    </p:embeddedFont>
    <p:embeddedFont>
      <p:font typeface="Open Sans Semi-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2759" y="6802807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w="381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1834176" y="1377682"/>
            <a:ext cx="5425124" cy="542512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972039" y="656036"/>
            <a:ext cx="1241303" cy="575606"/>
            <a:chOff x="0" y="0"/>
            <a:chExt cx="326928" cy="151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6928" cy="151600"/>
            </a:xfrm>
            <a:custGeom>
              <a:avLst/>
              <a:gdLst/>
              <a:ahLst/>
              <a:cxnLst/>
              <a:rect l="l" t="t" r="r" b="b"/>
              <a:pathLst>
                <a:path w="326928" h="151600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0B936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275918" y="808009"/>
            <a:ext cx="633545" cy="300142"/>
          </a:xfrm>
          <a:custGeom>
            <a:avLst/>
            <a:gdLst/>
            <a:ahLst/>
            <a:cxnLst/>
            <a:rect l="l" t="t" r="r" b="b"/>
            <a:pathLst>
              <a:path w="633545" h="300142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98495" y="2603834"/>
            <a:ext cx="14166687" cy="494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36"/>
              </a:lnSpc>
            </a:pPr>
            <a:r>
              <a:rPr lang="en-US" sz="7026" b="1">
                <a:solidFill>
                  <a:srgbClr val="0B9362"/>
                </a:solidFill>
                <a:latin typeface="Inter Bold"/>
                <a:ea typeface="Inter Bold"/>
                <a:cs typeface="Inter Bold"/>
                <a:sym typeface="Inter Bold"/>
              </a:rPr>
              <a:t>AUTOMATED DATA EXTRACTION, TRANSFORMATION AND MERGING</a:t>
            </a:r>
          </a:p>
        </p:txBody>
      </p:sp>
      <p:sp>
        <p:nvSpPr>
          <p:cNvPr id="15" name="Freeform 15"/>
          <p:cNvSpPr/>
          <p:nvPr/>
        </p:nvSpPr>
        <p:spPr>
          <a:xfrm>
            <a:off x="12331723" y="1875230"/>
            <a:ext cx="4430029" cy="4430029"/>
          </a:xfrm>
          <a:custGeom>
            <a:avLst/>
            <a:gdLst/>
            <a:ahLst/>
            <a:cxnLst/>
            <a:rect l="l" t="t" r="r" b="b"/>
            <a:pathLst>
              <a:path w="4430029" h="4430029">
                <a:moveTo>
                  <a:pt x="0" y="0"/>
                </a:moveTo>
                <a:lnTo>
                  <a:pt x="4430029" y="0"/>
                </a:lnTo>
                <a:lnTo>
                  <a:pt x="4430029" y="4430029"/>
                </a:lnTo>
                <a:lnTo>
                  <a:pt x="0" y="4430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18306" y="0"/>
            <a:ext cx="10569694" cy="10287000"/>
            <a:chOff x="0" y="0"/>
            <a:chExt cx="278378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3788" cy="2709333"/>
            </a:xfrm>
            <a:custGeom>
              <a:avLst/>
              <a:gdLst/>
              <a:ahLst/>
              <a:cxnLst/>
              <a:rect l="l" t="t" r="r" b="b"/>
              <a:pathLst>
                <a:path w="2783788" h="2709333">
                  <a:moveTo>
                    <a:pt x="0" y="0"/>
                  </a:moveTo>
                  <a:lnTo>
                    <a:pt x="2783788" y="0"/>
                  </a:lnTo>
                  <a:lnTo>
                    <a:pt x="27837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93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78378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89509" y="2773466"/>
            <a:ext cx="6129250" cy="3346893"/>
          </a:xfrm>
          <a:custGeom>
            <a:avLst/>
            <a:gdLst/>
            <a:ahLst/>
            <a:cxnLst/>
            <a:rect l="l" t="t" r="r" b="b"/>
            <a:pathLst>
              <a:path w="6129250" h="3346893">
                <a:moveTo>
                  <a:pt x="0" y="0"/>
                </a:moveTo>
                <a:lnTo>
                  <a:pt x="6129250" y="0"/>
                </a:lnTo>
                <a:lnTo>
                  <a:pt x="6129250" y="3346892"/>
                </a:lnTo>
                <a:lnTo>
                  <a:pt x="0" y="334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89509" y="6463258"/>
            <a:ext cx="6129250" cy="3234007"/>
          </a:xfrm>
          <a:custGeom>
            <a:avLst/>
            <a:gdLst/>
            <a:ahLst/>
            <a:cxnLst/>
            <a:rect l="l" t="t" r="r" b="b"/>
            <a:pathLst>
              <a:path w="6129250" h="3234007">
                <a:moveTo>
                  <a:pt x="0" y="0"/>
                </a:moveTo>
                <a:lnTo>
                  <a:pt x="6129250" y="0"/>
                </a:lnTo>
                <a:lnTo>
                  <a:pt x="6129250" y="3234007"/>
                </a:lnTo>
                <a:lnTo>
                  <a:pt x="0" y="32340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2" b="-1709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9509" y="491792"/>
            <a:ext cx="6818840" cy="193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0B9362"/>
                </a:solidFill>
                <a:latin typeface="Inter Bold"/>
                <a:ea typeface="Inter Bold"/>
                <a:cs typeface="Inter Bold"/>
                <a:sym typeface="Inter Bold"/>
              </a:rPr>
              <a:t>USER EXPERIENCE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42594" y="1293797"/>
            <a:ext cx="8816706" cy="814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07"/>
              </a:lnSpc>
            </a:pPr>
            <a:endParaRPr/>
          </a:p>
          <a:p>
            <a:pPr marL="697456" lvl="1" indent="-348728" algn="just">
              <a:lnSpc>
                <a:spcPts val="5007"/>
              </a:lnSpc>
              <a:buFont typeface="Arial"/>
              <a:buChar char="•"/>
            </a:pPr>
            <a:r>
              <a:rPr lang="en-US" sz="323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Human Friendly UI</a:t>
            </a:r>
            <a:r>
              <a:rPr lang="en-US" sz="32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(Abstraction)</a:t>
            </a:r>
          </a:p>
          <a:p>
            <a:pPr marL="697456" lvl="1" indent="-348728" algn="just">
              <a:lnSpc>
                <a:spcPts val="5007"/>
              </a:lnSpc>
              <a:buFont typeface="Arial"/>
              <a:buChar char="•"/>
            </a:pPr>
            <a:r>
              <a:rPr lang="en-US" sz="323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Seamless Onboarding</a:t>
            </a:r>
            <a:r>
              <a:rPr lang="en-US" sz="32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quick setup, minimal learning curve</a:t>
            </a:r>
          </a:p>
          <a:p>
            <a:pPr marL="697456" lvl="1" indent="-348728" algn="just">
              <a:lnSpc>
                <a:spcPts val="5007"/>
              </a:lnSpc>
              <a:buFont typeface="Arial"/>
              <a:buChar char="•"/>
            </a:pPr>
            <a:r>
              <a:rPr lang="en-US" sz="323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Clean Interface</a:t>
            </a:r>
            <a:r>
              <a:rPr lang="en-US" sz="32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intuitive dashboards and navigation</a:t>
            </a:r>
          </a:p>
          <a:p>
            <a:pPr marL="697456" lvl="1" indent="-348728" algn="just">
              <a:lnSpc>
                <a:spcPts val="5007"/>
              </a:lnSpc>
              <a:buFont typeface="Arial"/>
              <a:buChar char="•"/>
            </a:pPr>
            <a:r>
              <a:rPr lang="en-US" sz="323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Real-time Feedback</a:t>
            </a:r>
            <a:r>
              <a:rPr lang="en-US" sz="32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instant visibility into data quality improvements</a:t>
            </a:r>
          </a:p>
          <a:p>
            <a:pPr marL="697456" lvl="1" indent="-348728" algn="just">
              <a:lnSpc>
                <a:spcPts val="5007"/>
              </a:lnSpc>
              <a:buFont typeface="Arial"/>
              <a:buChar char="•"/>
            </a:pPr>
            <a:r>
              <a:rPr lang="en-US" sz="323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Consistency</a:t>
            </a:r>
            <a:r>
              <a:rPr lang="en-US" sz="32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standardized views across all data sources</a:t>
            </a:r>
          </a:p>
          <a:p>
            <a:pPr marL="697456" lvl="1" indent="-348728" algn="just">
              <a:lnSpc>
                <a:spcPts val="5007"/>
              </a:lnSpc>
              <a:buFont typeface="Arial"/>
              <a:buChar char="•"/>
            </a:pPr>
            <a:r>
              <a:rPr lang="en-US" sz="323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Trust &amp; Reliability</a:t>
            </a:r>
            <a:r>
              <a:rPr lang="en-US" sz="32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accurate, validated, and compliant data delivery</a:t>
            </a:r>
          </a:p>
          <a:p>
            <a:pPr marL="0" lvl="0" indent="0" algn="just">
              <a:lnSpc>
                <a:spcPts val="5007"/>
              </a:lnSpc>
            </a:pPr>
            <a:endParaRPr lang="en-US" sz="323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785724"/>
            <a:ext cx="18288000" cy="2945152"/>
            <a:chOff x="0" y="0"/>
            <a:chExt cx="4816593" cy="7756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75678"/>
            </a:xfrm>
            <a:custGeom>
              <a:avLst/>
              <a:gdLst/>
              <a:ahLst/>
              <a:cxnLst/>
              <a:rect l="l" t="t" r="r" b="b"/>
              <a:pathLst>
                <a:path w="4816592" h="775678">
                  <a:moveTo>
                    <a:pt x="0" y="0"/>
                  </a:moveTo>
                  <a:lnTo>
                    <a:pt x="4816592" y="0"/>
                  </a:lnTo>
                  <a:lnTo>
                    <a:pt x="4816592" y="775678"/>
                  </a:lnTo>
                  <a:lnTo>
                    <a:pt x="0" y="775678"/>
                  </a:lnTo>
                  <a:close/>
                </a:path>
              </a:pathLst>
            </a:custGeom>
            <a:solidFill>
              <a:srgbClr val="0B93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823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44810" y="588645"/>
            <a:ext cx="7398380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0B9362"/>
                </a:solidFill>
                <a:latin typeface="Inter Bold"/>
                <a:ea typeface="Inter Bold"/>
                <a:cs typeface="Inter Bold"/>
                <a:sym typeface="Inter Bold"/>
              </a:rPr>
              <a:t>FUTURE WORKS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66150" y="1786890"/>
            <a:ext cx="13955700" cy="727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just">
              <a:lnSpc>
                <a:spcPts val="5775"/>
              </a:lnSpc>
              <a:buFont typeface="Arial"/>
              <a:buChar char="•"/>
            </a:pPr>
            <a:r>
              <a:rPr lang="en-US" sz="3300" b="1">
                <a:solidFill>
                  <a:srgbClr val="0B936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Iterative Model</a:t>
            </a:r>
          </a:p>
          <a:p>
            <a:pPr marL="712470" lvl="1" indent="-356235" algn="just">
              <a:lnSpc>
                <a:spcPts val="5775"/>
              </a:lnSpc>
              <a:buFont typeface="Arial"/>
              <a:buChar char="•"/>
            </a:pPr>
            <a:r>
              <a:rPr lang="en-US" sz="3300" b="1">
                <a:solidFill>
                  <a:srgbClr val="0B936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AI-Driven Insights</a:t>
            </a:r>
            <a:r>
              <a:rPr lang="en-US" sz="3300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 – predictive </a:t>
            </a:r>
            <a:r>
              <a:rPr lang="en-US" sz="3300" i="1">
                <a:solidFill>
                  <a:srgbClr val="0B9362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data quality scoring</a:t>
            </a:r>
            <a:r>
              <a:rPr lang="en-US" sz="3300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US" sz="3300" i="1">
                <a:solidFill>
                  <a:srgbClr val="0B9362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anomaly prevention</a:t>
            </a:r>
          </a:p>
          <a:p>
            <a:pPr marL="712470" lvl="1" indent="-356235" algn="just">
              <a:lnSpc>
                <a:spcPts val="5775"/>
              </a:lnSpc>
              <a:buFont typeface="Arial"/>
              <a:buChar char="•"/>
            </a:pPr>
            <a:r>
              <a:rPr lang="en-US" sz="3300" b="1">
                <a:solidFill>
                  <a:srgbClr val="0B936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Self-Service Platform</a:t>
            </a:r>
            <a:r>
              <a:rPr lang="en-US" sz="3300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 – </a:t>
            </a:r>
            <a:r>
              <a:rPr lang="en-US" sz="3300" i="1">
                <a:solidFill>
                  <a:srgbClr val="0B9362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no-code interface</a:t>
            </a:r>
            <a:r>
              <a:rPr lang="en-US" sz="3300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 for business users</a:t>
            </a:r>
          </a:p>
          <a:p>
            <a:pPr marL="712470" lvl="1" indent="-356235" algn="just">
              <a:lnSpc>
                <a:spcPts val="5775"/>
              </a:lnSpc>
              <a:buFont typeface="Arial"/>
              <a:buChar char="•"/>
            </a:pPr>
            <a:r>
              <a:rPr lang="en-US" sz="3300" b="1">
                <a:solidFill>
                  <a:srgbClr val="0B936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Scalability</a:t>
            </a:r>
            <a:r>
              <a:rPr lang="en-US" sz="3300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 – support for </a:t>
            </a:r>
            <a:r>
              <a:rPr lang="en-US" sz="3300" i="1">
                <a:solidFill>
                  <a:srgbClr val="0B9362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enterprise-level</a:t>
            </a:r>
            <a:r>
              <a:rPr lang="en-US" sz="3300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 big data pipelines</a:t>
            </a:r>
          </a:p>
          <a:p>
            <a:pPr marL="712470" lvl="1" indent="-356235" algn="just">
              <a:lnSpc>
                <a:spcPts val="5775"/>
              </a:lnSpc>
              <a:buFont typeface="Arial"/>
              <a:buChar char="•"/>
            </a:pPr>
            <a:r>
              <a:rPr lang="en-US" sz="3300" b="1">
                <a:solidFill>
                  <a:srgbClr val="0B936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Integration Ecosystem</a:t>
            </a:r>
            <a:r>
              <a:rPr lang="en-US" sz="3300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 – </a:t>
            </a:r>
            <a:r>
              <a:rPr lang="en-US" sz="3300" i="1">
                <a:solidFill>
                  <a:srgbClr val="0B9362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connectors</a:t>
            </a:r>
            <a:r>
              <a:rPr lang="en-US" sz="3300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 for BI tools, ERP, and cloud platforms</a:t>
            </a:r>
          </a:p>
          <a:p>
            <a:pPr marL="712470" lvl="1" indent="-356235" algn="just">
              <a:lnSpc>
                <a:spcPts val="5775"/>
              </a:lnSpc>
              <a:buFont typeface="Arial"/>
              <a:buChar char="•"/>
            </a:pPr>
            <a:r>
              <a:rPr lang="en-US" sz="3300" b="1">
                <a:solidFill>
                  <a:srgbClr val="0B936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Advanced Security</a:t>
            </a:r>
            <a:r>
              <a:rPr lang="en-US" sz="3300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 – enhanced </a:t>
            </a:r>
            <a:r>
              <a:rPr lang="en-US" sz="3300" i="1">
                <a:solidFill>
                  <a:srgbClr val="0B9362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data privacy and regulatory compliance modules</a:t>
            </a:r>
          </a:p>
          <a:p>
            <a:pPr marL="0" lvl="0" indent="0" algn="just">
              <a:lnSpc>
                <a:spcPts val="5775"/>
              </a:lnSpc>
            </a:pPr>
            <a:endParaRPr lang="en-US" sz="3300" i="1">
              <a:solidFill>
                <a:srgbClr val="0B9362"/>
              </a:solidFill>
              <a:latin typeface="Open Sans Italics"/>
              <a:ea typeface="Open Sans Italics"/>
              <a:cs typeface="Open Sans Italics"/>
              <a:sym typeface="Open Sans Itali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10712" y="588645"/>
            <a:ext cx="6266577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0B9362"/>
                </a:solidFill>
                <a:latin typeface="Inter Bold"/>
                <a:ea typeface="Inter Bold"/>
                <a:cs typeface="Inter Bold"/>
                <a:sym typeface="Inter Bold"/>
              </a:rPr>
              <a:t>CONCLUSION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2067119"/>
            <a:ext cx="18288000" cy="8333313"/>
            <a:chOff x="0" y="0"/>
            <a:chExt cx="4816593" cy="21947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194782"/>
            </a:xfrm>
            <a:custGeom>
              <a:avLst/>
              <a:gdLst/>
              <a:ahLst/>
              <a:cxnLst/>
              <a:rect l="l" t="t" r="r" b="b"/>
              <a:pathLst>
                <a:path w="4816592" h="2194782">
                  <a:moveTo>
                    <a:pt x="0" y="0"/>
                  </a:moveTo>
                  <a:lnTo>
                    <a:pt x="4816592" y="0"/>
                  </a:lnTo>
                  <a:lnTo>
                    <a:pt x="4816592" y="2194782"/>
                  </a:lnTo>
                  <a:lnTo>
                    <a:pt x="0" y="2194782"/>
                  </a:lnTo>
                  <a:close/>
                </a:path>
              </a:pathLst>
            </a:custGeom>
            <a:solidFill>
              <a:srgbClr val="0B936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242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23286" y="2663825"/>
            <a:ext cx="13841429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i="1">
                <a:solidFill>
                  <a:srgbClr val="F6F6F6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“From messy files to meaningful insights — in minutes, not hours.”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029200"/>
            <a:ext cx="16230600" cy="3742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7456" lvl="1" indent="-348728" algn="just">
              <a:lnSpc>
                <a:spcPts val="5007"/>
              </a:lnSpc>
              <a:buFont typeface="Arial"/>
              <a:buChar char="•"/>
            </a:pPr>
            <a:r>
              <a:rPr lang="en-US" sz="323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EFFICIENCY</a:t>
            </a:r>
            <a:r>
              <a:rPr lang="en-US" sz="32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→ Automates extraction, cleaning, merging</a:t>
            </a:r>
          </a:p>
          <a:p>
            <a:pPr algn="just">
              <a:lnSpc>
                <a:spcPts val="5007"/>
              </a:lnSpc>
            </a:pPr>
            <a:endParaRPr lang="en-US" sz="323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97456" lvl="1" indent="-348728" algn="just">
              <a:lnSpc>
                <a:spcPts val="5007"/>
              </a:lnSpc>
              <a:buFont typeface="Arial"/>
              <a:buChar char="•"/>
            </a:pPr>
            <a:r>
              <a:rPr lang="en-US" sz="323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TRUST</a:t>
            </a:r>
            <a:r>
              <a:rPr lang="en-US" sz="32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→ Validated, compliant, and reliable data</a:t>
            </a:r>
          </a:p>
          <a:p>
            <a:pPr algn="just">
              <a:lnSpc>
                <a:spcPts val="5007"/>
              </a:lnSpc>
            </a:pPr>
            <a:endParaRPr lang="en-US" sz="323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97456" lvl="1" indent="-348728" algn="just">
              <a:lnSpc>
                <a:spcPts val="5007"/>
              </a:lnSpc>
              <a:buFont typeface="Arial"/>
              <a:buChar char="•"/>
            </a:pPr>
            <a:r>
              <a:rPr lang="en-US" sz="323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CLARITY</a:t>
            </a:r>
            <a:r>
              <a:rPr lang="en-US" sz="32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→ Dashboards &amp; chatbot make insights accessible to all</a:t>
            </a:r>
          </a:p>
          <a:p>
            <a:pPr marL="0" lvl="0" indent="0" algn="just">
              <a:lnSpc>
                <a:spcPts val="5007"/>
              </a:lnSpc>
            </a:pPr>
            <a:endParaRPr lang="en-US" sz="323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2759" y="6802807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w="38100" cap="flat">
            <a:solidFill>
              <a:srgbClr val="0B936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785978" y="1231643"/>
            <a:ext cx="4758515" cy="47585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74658" y="5553371"/>
            <a:ext cx="447675" cy="44767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936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72039" y="656036"/>
            <a:ext cx="1241303" cy="575606"/>
            <a:chOff x="0" y="0"/>
            <a:chExt cx="326928" cy="151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6928" cy="151600"/>
            </a:xfrm>
            <a:custGeom>
              <a:avLst/>
              <a:gdLst/>
              <a:ahLst/>
              <a:cxnLst/>
              <a:rect l="l" t="t" r="r" b="b"/>
              <a:pathLst>
                <a:path w="326928" h="151600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0B936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275918" y="793769"/>
            <a:ext cx="633545" cy="300142"/>
          </a:xfrm>
          <a:custGeom>
            <a:avLst/>
            <a:gdLst/>
            <a:ahLst/>
            <a:cxnLst/>
            <a:rect l="l" t="t" r="r" b="b"/>
            <a:pathLst>
              <a:path w="633545" h="300142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81075" y="2884046"/>
            <a:ext cx="14166687" cy="266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sz="15624" b="1">
                <a:solidFill>
                  <a:srgbClr val="0B9362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90843" y="5507968"/>
            <a:ext cx="806934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r>
              <a:rPr lang="en-US" sz="2799" b="1" spc="207">
                <a:solidFill>
                  <a:srgbClr val="0B9362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FOR YOUR KIND 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16539" y="4395788"/>
            <a:ext cx="3083086" cy="1945147"/>
          </a:xfrm>
          <a:custGeom>
            <a:avLst/>
            <a:gdLst/>
            <a:ahLst/>
            <a:cxnLst/>
            <a:rect l="l" t="t" r="r" b="b"/>
            <a:pathLst>
              <a:path w="3083086" h="1945147">
                <a:moveTo>
                  <a:pt x="0" y="0"/>
                </a:moveTo>
                <a:lnTo>
                  <a:pt x="3083087" y="0"/>
                </a:lnTo>
                <a:lnTo>
                  <a:pt x="3083087" y="1945147"/>
                </a:lnTo>
                <a:lnTo>
                  <a:pt x="0" y="1945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268088" y="4170196"/>
            <a:ext cx="6147537" cy="2273422"/>
            <a:chOff x="0" y="0"/>
            <a:chExt cx="1619104" cy="5987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9104" cy="598761"/>
            </a:xfrm>
            <a:custGeom>
              <a:avLst/>
              <a:gdLst/>
              <a:ahLst/>
              <a:cxnLst/>
              <a:rect l="l" t="t" r="r" b="b"/>
              <a:pathLst>
                <a:path w="1619104" h="598761">
                  <a:moveTo>
                    <a:pt x="125935" y="0"/>
                  </a:moveTo>
                  <a:lnTo>
                    <a:pt x="1493169" y="0"/>
                  </a:lnTo>
                  <a:cubicBezTo>
                    <a:pt x="1562721" y="0"/>
                    <a:pt x="1619104" y="56383"/>
                    <a:pt x="1619104" y="125935"/>
                  </a:cubicBezTo>
                  <a:lnTo>
                    <a:pt x="1619104" y="472826"/>
                  </a:lnTo>
                  <a:cubicBezTo>
                    <a:pt x="1619104" y="542378"/>
                    <a:pt x="1562721" y="598761"/>
                    <a:pt x="1493169" y="598761"/>
                  </a:cubicBezTo>
                  <a:lnTo>
                    <a:pt x="125935" y="598761"/>
                  </a:lnTo>
                  <a:cubicBezTo>
                    <a:pt x="56383" y="598761"/>
                    <a:pt x="0" y="542378"/>
                    <a:pt x="0" y="472826"/>
                  </a:cubicBezTo>
                  <a:lnTo>
                    <a:pt x="0" y="125935"/>
                  </a:lnTo>
                  <a:cubicBezTo>
                    <a:pt x="0" y="56383"/>
                    <a:pt x="56383" y="0"/>
                    <a:pt x="125935" y="0"/>
                  </a:cubicBezTo>
                  <a:close/>
                </a:path>
              </a:pathLst>
            </a:custGeom>
            <a:solidFill>
              <a:srgbClr val="0B936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00025"/>
              <a:ext cx="1619104" cy="79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45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928634" y="6340935"/>
            <a:ext cx="5330666" cy="2917365"/>
          </a:xfrm>
          <a:custGeom>
            <a:avLst/>
            <a:gdLst/>
            <a:ahLst/>
            <a:cxnLst/>
            <a:rect l="l" t="t" r="r" b="b"/>
            <a:pathLst>
              <a:path w="5330666" h="2917365">
                <a:moveTo>
                  <a:pt x="0" y="0"/>
                </a:moveTo>
                <a:lnTo>
                  <a:pt x="5330666" y="0"/>
                </a:lnTo>
                <a:lnTo>
                  <a:pt x="5330666" y="2917365"/>
                </a:lnTo>
                <a:lnTo>
                  <a:pt x="0" y="291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552"/>
            </a:stretch>
          </a:blipFill>
          <a:ln w="38100" cap="sq">
            <a:solidFill>
              <a:srgbClr val="0B9362"/>
            </a:solidFill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028700" y="6417345"/>
            <a:ext cx="6455446" cy="2917365"/>
          </a:xfrm>
          <a:custGeom>
            <a:avLst/>
            <a:gdLst/>
            <a:ahLst/>
            <a:cxnLst/>
            <a:rect l="l" t="t" r="r" b="b"/>
            <a:pathLst>
              <a:path w="6455446" h="2917365">
                <a:moveTo>
                  <a:pt x="0" y="0"/>
                </a:moveTo>
                <a:lnTo>
                  <a:pt x="6455446" y="0"/>
                </a:lnTo>
                <a:lnTo>
                  <a:pt x="6455446" y="2917365"/>
                </a:lnTo>
                <a:lnTo>
                  <a:pt x="0" y="29173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0B9362"/>
            </a:solidFill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028700" y="1028700"/>
            <a:ext cx="7764150" cy="2454064"/>
          </a:xfrm>
          <a:custGeom>
            <a:avLst/>
            <a:gdLst/>
            <a:ahLst/>
            <a:cxnLst/>
            <a:rect l="l" t="t" r="r" b="b"/>
            <a:pathLst>
              <a:path w="7764150" h="2454064">
                <a:moveTo>
                  <a:pt x="0" y="0"/>
                </a:moveTo>
                <a:lnTo>
                  <a:pt x="7764150" y="0"/>
                </a:lnTo>
                <a:lnTo>
                  <a:pt x="7764150" y="2454064"/>
                </a:lnTo>
                <a:lnTo>
                  <a:pt x="0" y="245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0B9362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1018629" y="1028700"/>
            <a:ext cx="6240671" cy="2584894"/>
          </a:xfrm>
          <a:custGeom>
            <a:avLst/>
            <a:gdLst/>
            <a:ahLst/>
            <a:cxnLst/>
            <a:rect l="l" t="t" r="r" b="b"/>
            <a:pathLst>
              <a:path w="6240671" h="2584894">
                <a:moveTo>
                  <a:pt x="0" y="0"/>
                </a:moveTo>
                <a:lnTo>
                  <a:pt x="6240671" y="0"/>
                </a:lnTo>
                <a:lnTo>
                  <a:pt x="6240671" y="2584894"/>
                </a:lnTo>
                <a:lnTo>
                  <a:pt x="0" y="25848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sq">
            <a:solidFill>
              <a:srgbClr val="0B9362"/>
            </a:solidFill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7377112">
            <a:off x="3665366" y="3535199"/>
            <a:ext cx="2749003" cy="1599420"/>
          </a:xfrm>
          <a:custGeom>
            <a:avLst/>
            <a:gdLst/>
            <a:ahLst/>
            <a:cxnLst/>
            <a:rect l="l" t="t" r="r" b="b"/>
            <a:pathLst>
              <a:path w="2749003" h="1599420">
                <a:moveTo>
                  <a:pt x="0" y="0"/>
                </a:moveTo>
                <a:lnTo>
                  <a:pt x="2749003" y="0"/>
                </a:lnTo>
                <a:lnTo>
                  <a:pt x="2749003" y="1599420"/>
                </a:lnTo>
                <a:lnTo>
                  <a:pt x="0" y="15994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6971464">
            <a:off x="9241621" y="3248887"/>
            <a:ext cx="2026148" cy="729413"/>
          </a:xfrm>
          <a:custGeom>
            <a:avLst/>
            <a:gdLst/>
            <a:ahLst/>
            <a:cxnLst/>
            <a:rect l="l" t="t" r="r" b="b"/>
            <a:pathLst>
              <a:path w="2026148" h="729413">
                <a:moveTo>
                  <a:pt x="0" y="0"/>
                </a:moveTo>
                <a:lnTo>
                  <a:pt x="2026147" y="0"/>
                </a:lnTo>
                <a:lnTo>
                  <a:pt x="2026147" y="729413"/>
                </a:lnTo>
                <a:lnTo>
                  <a:pt x="0" y="7294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954822">
            <a:off x="7354653" y="6241613"/>
            <a:ext cx="2401377" cy="1212505"/>
          </a:xfrm>
          <a:custGeom>
            <a:avLst/>
            <a:gdLst/>
            <a:ahLst/>
            <a:cxnLst/>
            <a:rect l="l" t="t" r="r" b="b"/>
            <a:pathLst>
              <a:path w="2401377" h="1212505">
                <a:moveTo>
                  <a:pt x="0" y="0"/>
                </a:moveTo>
                <a:lnTo>
                  <a:pt x="2401377" y="0"/>
                </a:lnTo>
                <a:lnTo>
                  <a:pt x="2401377" y="1212504"/>
                </a:lnTo>
                <a:lnTo>
                  <a:pt x="0" y="12125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598351" y="4192449"/>
            <a:ext cx="348701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6F6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 Data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43099" y="4895073"/>
            <a:ext cx="5474395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40"/>
              </a:lnSpc>
              <a:spcBef>
                <a:spcPct val="0"/>
              </a:spcBef>
            </a:pPr>
            <a:r>
              <a:rPr lang="en-US" sz="4600" b="1" i="1" dirty="0">
                <a:solidFill>
                  <a:srgbClr val="F6F6F6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Sometimes Sucks...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6354" y="94978"/>
            <a:ext cx="1952650" cy="1867443"/>
          </a:xfrm>
          <a:custGeom>
            <a:avLst/>
            <a:gdLst/>
            <a:ahLst/>
            <a:cxnLst/>
            <a:rect l="l" t="t" r="r" b="b"/>
            <a:pathLst>
              <a:path w="1952650" h="1867443">
                <a:moveTo>
                  <a:pt x="0" y="0"/>
                </a:moveTo>
                <a:lnTo>
                  <a:pt x="1952650" y="0"/>
                </a:lnTo>
                <a:lnTo>
                  <a:pt x="1952650" y="1867444"/>
                </a:lnTo>
                <a:lnTo>
                  <a:pt x="0" y="1867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8515586"/>
            <a:ext cx="715180" cy="71518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EAE4D2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558046" y="6941862"/>
            <a:ext cx="5402508" cy="540250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2433245"/>
            <a:ext cx="12132995" cy="1867772"/>
            <a:chOff x="0" y="0"/>
            <a:chExt cx="3195521" cy="4919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95521" cy="491924"/>
            </a:xfrm>
            <a:custGeom>
              <a:avLst/>
              <a:gdLst/>
              <a:ahLst/>
              <a:cxnLst/>
              <a:rect l="l" t="t" r="r" b="b"/>
              <a:pathLst>
                <a:path w="3195521" h="491924">
                  <a:moveTo>
                    <a:pt x="32542" y="0"/>
                  </a:moveTo>
                  <a:lnTo>
                    <a:pt x="3162979" y="0"/>
                  </a:lnTo>
                  <a:cubicBezTo>
                    <a:pt x="3171610" y="0"/>
                    <a:pt x="3179887" y="3429"/>
                    <a:pt x="3185990" y="9531"/>
                  </a:cubicBezTo>
                  <a:cubicBezTo>
                    <a:pt x="3192093" y="15634"/>
                    <a:pt x="3195521" y="23912"/>
                    <a:pt x="3195521" y="32542"/>
                  </a:cubicBezTo>
                  <a:lnTo>
                    <a:pt x="3195521" y="459381"/>
                  </a:lnTo>
                  <a:cubicBezTo>
                    <a:pt x="3195521" y="468012"/>
                    <a:pt x="3192093" y="476289"/>
                    <a:pt x="3185990" y="482392"/>
                  </a:cubicBezTo>
                  <a:cubicBezTo>
                    <a:pt x="3179887" y="488495"/>
                    <a:pt x="3171610" y="491924"/>
                    <a:pt x="3162979" y="491924"/>
                  </a:cubicBezTo>
                  <a:lnTo>
                    <a:pt x="32542" y="491924"/>
                  </a:lnTo>
                  <a:cubicBezTo>
                    <a:pt x="23912" y="491924"/>
                    <a:pt x="15634" y="488495"/>
                    <a:pt x="9531" y="482392"/>
                  </a:cubicBezTo>
                  <a:cubicBezTo>
                    <a:pt x="3429" y="476289"/>
                    <a:pt x="0" y="468012"/>
                    <a:pt x="0" y="459381"/>
                  </a:cubicBezTo>
                  <a:lnTo>
                    <a:pt x="0" y="32542"/>
                  </a:lnTo>
                  <a:cubicBezTo>
                    <a:pt x="0" y="23912"/>
                    <a:pt x="3429" y="15634"/>
                    <a:pt x="9531" y="9531"/>
                  </a:cubicBezTo>
                  <a:cubicBezTo>
                    <a:pt x="15634" y="3429"/>
                    <a:pt x="23912" y="0"/>
                    <a:pt x="32542" y="0"/>
                  </a:cubicBezTo>
                  <a:close/>
                </a:path>
              </a:pathLst>
            </a:custGeom>
            <a:solidFill>
              <a:srgbClr val="0B936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195521" cy="539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76081" y="894206"/>
            <a:ext cx="15135839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0B9362"/>
                </a:solidFill>
                <a:latin typeface="Inter Bold"/>
                <a:ea typeface="Inter Bold"/>
                <a:cs typeface="Inter Bold"/>
                <a:sym typeface="Inter Bold"/>
              </a:rPr>
              <a:t>WHAT THE TOP COMPANIES SAY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7121290"/>
            <a:ext cx="14310969" cy="2113837"/>
            <a:chOff x="0" y="0"/>
            <a:chExt cx="3769144" cy="5567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769144" cy="556731"/>
            </a:xfrm>
            <a:custGeom>
              <a:avLst/>
              <a:gdLst/>
              <a:ahLst/>
              <a:cxnLst/>
              <a:rect l="l" t="t" r="r" b="b"/>
              <a:pathLst>
                <a:path w="3769144" h="556731">
                  <a:moveTo>
                    <a:pt x="27590" y="0"/>
                  </a:moveTo>
                  <a:lnTo>
                    <a:pt x="3741555" y="0"/>
                  </a:lnTo>
                  <a:cubicBezTo>
                    <a:pt x="3748872" y="0"/>
                    <a:pt x="3755889" y="2907"/>
                    <a:pt x="3761063" y="8081"/>
                  </a:cubicBezTo>
                  <a:cubicBezTo>
                    <a:pt x="3766238" y="13255"/>
                    <a:pt x="3769144" y="20273"/>
                    <a:pt x="3769144" y="27590"/>
                  </a:cubicBezTo>
                  <a:lnTo>
                    <a:pt x="3769144" y="529141"/>
                  </a:lnTo>
                  <a:cubicBezTo>
                    <a:pt x="3769144" y="536458"/>
                    <a:pt x="3766238" y="543476"/>
                    <a:pt x="3761063" y="548650"/>
                  </a:cubicBezTo>
                  <a:cubicBezTo>
                    <a:pt x="3755889" y="553824"/>
                    <a:pt x="3748872" y="556731"/>
                    <a:pt x="3741555" y="556731"/>
                  </a:cubicBezTo>
                  <a:lnTo>
                    <a:pt x="27590" y="556731"/>
                  </a:lnTo>
                  <a:cubicBezTo>
                    <a:pt x="20273" y="556731"/>
                    <a:pt x="13255" y="553824"/>
                    <a:pt x="8081" y="548650"/>
                  </a:cubicBezTo>
                  <a:cubicBezTo>
                    <a:pt x="2907" y="543476"/>
                    <a:pt x="0" y="536458"/>
                    <a:pt x="0" y="529141"/>
                  </a:cubicBezTo>
                  <a:lnTo>
                    <a:pt x="0" y="27590"/>
                  </a:lnTo>
                  <a:cubicBezTo>
                    <a:pt x="0" y="20273"/>
                    <a:pt x="2907" y="13255"/>
                    <a:pt x="8081" y="8081"/>
                  </a:cubicBezTo>
                  <a:cubicBezTo>
                    <a:pt x="13255" y="2907"/>
                    <a:pt x="20273" y="0"/>
                    <a:pt x="27590" y="0"/>
                  </a:cubicBezTo>
                  <a:close/>
                </a:path>
              </a:pathLst>
            </a:custGeom>
            <a:solidFill>
              <a:srgbClr val="0B936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769144" cy="6043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03382" y="2575085"/>
            <a:ext cx="9306802" cy="130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455"/>
              </a:lnSpc>
            </a:pPr>
            <a:r>
              <a:rPr lang="en-US" sz="3099" i="1" spc="123">
                <a:solidFill>
                  <a:srgbClr val="F6F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of analysts’ time is spent preparing and cleaning data instead of analyzing it.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2679" y="2485120"/>
            <a:ext cx="2239872" cy="1394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0"/>
              </a:lnSpc>
            </a:pPr>
            <a:r>
              <a:rPr lang="en-US" sz="8100" b="1">
                <a:solidFill>
                  <a:srgbClr val="F6F6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80%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18228" y="3500477"/>
            <a:ext cx="2491955" cy="605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79"/>
              </a:lnSpc>
            </a:pPr>
            <a:r>
              <a:rPr lang="en-US" sz="2999" spc="119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rPr>
              <a:t>-McKinsey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4623281" y="4664833"/>
            <a:ext cx="12636019" cy="2056406"/>
            <a:chOff x="0" y="0"/>
            <a:chExt cx="3328005" cy="5416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328005" cy="541605"/>
            </a:xfrm>
            <a:custGeom>
              <a:avLst/>
              <a:gdLst/>
              <a:ahLst/>
              <a:cxnLst/>
              <a:rect l="l" t="t" r="r" b="b"/>
              <a:pathLst>
                <a:path w="3328005" h="541605">
                  <a:moveTo>
                    <a:pt x="31247" y="0"/>
                  </a:moveTo>
                  <a:lnTo>
                    <a:pt x="3296758" y="0"/>
                  </a:lnTo>
                  <a:cubicBezTo>
                    <a:pt x="3305045" y="0"/>
                    <a:pt x="3312993" y="3292"/>
                    <a:pt x="3318853" y="9152"/>
                  </a:cubicBezTo>
                  <a:cubicBezTo>
                    <a:pt x="3324713" y="15012"/>
                    <a:pt x="3328005" y="22960"/>
                    <a:pt x="3328005" y="31247"/>
                  </a:cubicBezTo>
                  <a:lnTo>
                    <a:pt x="3328005" y="510358"/>
                  </a:lnTo>
                  <a:cubicBezTo>
                    <a:pt x="3328005" y="518645"/>
                    <a:pt x="3324713" y="526593"/>
                    <a:pt x="3318853" y="532453"/>
                  </a:cubicBezTo>
                  <a:cubicBezTo>
                    <a:pt x="3312993" y="538313"/>
                    <a:pt x="3305045" y="541605"/>
                    <a:pt x="3296758" y="541605"/>
                  </a:cubicBezTo>
                  <a:lnTo>
                    <a:pt x="31247" y="541605"/>
                  </a:lnTo>
                  <a:cubicBezTo>
                    <a:pt x="22960" y="541605"/>
                    <a:pt x="15012" y="538313"/>
                    <a:pt x="9152" y="532453"/>
                  </a:cubicBezTo>
                  <a:cubicBezTo>
                    <a:pt x="3292" y="526593"/>
                    <a:pt x="0" y="518645"/>
                    <a:pt x="0" y="510358"/>
                  </a:cubicBezTo>
                  <a:lnTo>
                    <a:pt x="0" y="31247"/>
                  </a:lnTo>
                  <a:cubicBezTo>
                    <a:pt x="0" y="22960"/>
                    <a:pt x="3292" y="15012"/>
                    <a:pt x="9152" y="9152"/>
                  </a:cubicBezTo>
                  <a:cubicBezTo>
                    <a:pt x="15012" y="3292"/>
                    <a:pt x="22960" y="0"/>
                    <a:pt x="31247" y="0"/>
                  </a:cubicBezTo>
                  <a:close/>
                </a:path>
              </a:pathLst>
            </a:custGeom>
            <a:solidFill>
              <a:srgbClr val="0B936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328005" cy="589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170462" y="4853467"/>
            <a:ext cx="9847375" cy="130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455"/>
              </a:lnSpc>
            </a:pPr>
            <a:r>
              <a:rPr lang="en-US" sz="3099" i="1" spc="123">
                <a:solidFill>
                  <a:srgbClr val="F6F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of financial institutions say poor data quality directly delays regulatory compliance reporting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855326" y="4914848"/>
            <a:ext cx="2239872" cy="1394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0"/>
              </a:lnSpc>
            </a:pPr>
            <a:r>
              <a:rPr lang="en-US" sz="8100" b="1">
                <a:solidFill>
                  <a:srgbClr val="F6F6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70%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071837" y="6004597"/>
            <a:ext cx="1946000" cy="61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55"/>
              </a:lnSpc>
            </a:pPr>
            <a:r>
              <a:rPr lang="en-US" sz="3099" spc="123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rPr>
              <a:t>-Gartner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679" y="7400019"/>
            <a:ext cx="2239872" cy="1394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0"/>
              </a:lnSpc>
            </a:pPr>
            <a:r>
              <a:rPr lang="en-US" sz="8100" b="1">
                <a:solidFill>
                  <a:srgbClr val="F6F6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89%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603382" y="7132362"/>
            <a:ext cx="11468456" cy="193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279"/>
              </a:lnSpc>
            </a:pPr>
            <a:r>
              <a:rPr lang="en-US" sz="2999" i="1" spc="119">
                <a:solidFill>
                  <a:srgbClr val="F6F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of banks admit their customer data is scattered across incompatible systems—making simple tasks like KYC validation painfully slow.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70195" y="0"/>
            <a:ext cx="5017805" cy="10287000"/>
            <a:chOff x="0" y="0"/>
            <a:chExt cx="132156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1562" cy="2709333"/>
            </a:xfrm>
            <a:custGeom>
              <a:avLst/>
              <a:gdLst/>
              <a:ahLst/>
              <a:cxnLst/>
              <a:rect l="l" t="t" r="r" b="b"/>
              <a:pathLst>
                <a:path w="1321562" h="2709333">
                  <a:moveTo>
                    <a:pt x="0" y="0"/>
                  </a:moveTo>
                  <a:lnTo>
                    <a:pt x="1321562" y="0"/>
                  </a:lnTo>
                  <a:lnTo>
                    <a:pt x="13215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93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2156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151339"/>
            <a:ext cx="1028700" cy="1135661"/>
            <a:chOff x="0" y="0"/>
            <a:chExt cx="270933" cy="2991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99104"/>
            </a:xfrm>
            <a:custGeom>
              <a:avLst/>
              <a:gdLst/>
              <a:ahLst/>
              <a:cxnLst/>
              <a:rect l="l" t="t" r="r" b="b"/>
              <a:pathLst>
                <a:path w="270933" h="299104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66642" y="0"/>
            <a:ext cx="1028700" cy="1135661"/>
            <a:chOff x="0" y="0"/>
            <a:chExt cx="270933" cy="2991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99104"/>
            </a:xfrm>
            <a:custGeom>
              <a:avLst/>
              <a:gdLst/>
              <a:ahLst/>
              <a:cxnLst/>
              <a:rect l="l" t="t" r="r" b="b"/>
              <a:pathLst>
                <a:path w="270933" h="299104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95342" y="1135661"/>
            <a:ext cx="5363958" cy="8015678"/>
            <a:chOff x="0" y="0"/>
            <a:chExt cx="7151943" cy="1068757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l="28407" r="27008"/>
            <a:stretch>
              <a:fillRect/>
            </a:stretch>
          </p:blipFill>
          <p:spPr>
            <a:xfrm>
              <a:off x="0" y="0"/>
              <a:ext cx="7151943" cy="1068757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3268930" y="-1565593"/>
            <a:ext cx="5402508" cy="54025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85850" y="1133475"/>
            <a:ext cx="6092494" cy="193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0B9362"/>
                </a:solidFill>
                <a:latin typeface="Inter Bold"/>
                <a:ea typeface="Inter Bold"/>
                <a:cs typeface="Inter Bold"/>
                <a:sym typeface="Inter Bold"/>
              </a:rPr>
              <a:t>PROBLEM STATEMENT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6018" y="3559420"/>
            <a:ext cx="10367256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59"/>
              </a:lnSpc>
            </a:pPr>
            <a:r>
              <a:rPr lang="en-US" sz="2899" b="1" spc="214">
                <a:solidFill>
                  <a:srgbClr val="0B9362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MORE TIME FIXING DATA THAN FINDING INSIGHTS.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085850" y="3070860"/>
            <a:ext cx="0" cy="1396693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1085850" y="4607906"/>
            <a:ext cx="9882968" cy="4178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5" lvl="1" indent="-356233" algn="l">
              <a:lnSpc>
                <a:spcPts val="5807"/>
              </a:lnSpc>
              <a:buFont typeface="Arial"/>
              <a:buChar char="•"/>
            </a:pPr>
            <a:r>
              <a:rPr lang="en-US" sz="3299" b="1" spc="131">
                <a:solidFill>
                  <a:srgbClr val="0B936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Manual &amp; Slow:</a:t>
            </a:r>
            <a:r>
              <a:rPr lang="en-US" sz="3299" spc="131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 Endless Excel juggling</a:t>
            </a:r>
          </a:p>
          <a:p>
            <a:pPr marL="712465" lvl="1" indent="-356233" algn="l">
              <a:lnSpc>
                <a:spcPts val="5807"/>
              </a:lnSpc>
              <a:buFont typeface="Arial"/>
              <a:buChar char="•"/>
            </a:pPr>
            <a:r>
              <a:rPr lang="en-US" sz="3299" b="1" spc="131">
                <a:solidFill>
                  <a:srgbClr val="0B936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Error-Prone:</a:t>
            </a:r>
            <a:r>
              <a:rPr lang="en-US" sz="3299" spc="131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 Duplicates, mismatches, broken formats</a:t>
            </a:r>
          </a:p>
          <a:p>
            <a:pPr marL="712470" lvl="1" indent="-356235" algn="l">
              <a:lnSpc>
                <a:spcPts val="5808"/>
              </a:lnSpc>
              <a:buFont typeface="Arial"/>
              <a:buChar char="•"/>
            </a:pPr>
            <a:r>
              <a:rPr lang="en-US" sz="3300" b="1" spc="132">
                <a:solidFill>
                  <a:srgbClr val="0B936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Uncertain Accuracy:</a:t>
            </a:r>
            <a:r>
              <a:rPr lang="en-US" sz="3300" spc="132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 Never fully sure the data can be trusted</a:t>
            </a:r>
          </a:p>
          <a:p>
            <a:pPr marL="0" lvl="0" indent="0" algn="just">
              <a:lnSpc>
                <a:spcPts val="4224"/>
              </a:lnSpc>
            </a:pPr>
            <a:endParaRPr lang="en-US" sz="3300" spc="132">
              <a:solidFill>
                <a:srgbClr val="0B936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0196488" y="1215940"/>
            <a:ext cx="715180" cy="71518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B9362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25553" y="1022921"/>
            <a:ext cx="4836893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SOLUTION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830382" y="6071108"/>
            <a:ext cx="36646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139">
                <a:solidFill>
                  <a:srgbClr val="FFFFFF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MISSION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3252" y="3289364"/>
            <a:ext cx="14821495" cy="5525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28"/>
              </a:lnSpc>
            </a:pPr>
            <a:endParaRPr/>
          </a:p>
          <a:p>
            <a:pPr marL="604523" lvl="1" indent="-302261" algn="just">
              <a:lnSpc>
                <a:spcPts val="4928"/>
              </a:lnSpc>
              <a:buFont typeface="Arial"/>
              <a:buChar char="•"/>
            </a:pPr>
            <a:r>
              <a:rPr lang="en-US" sz="2800" b="1" spc="112">
                <a:solidFill>
                  <a:srgbClr val="0B936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Automated ETL</a:t>
            </a:r>
            <a:r>
              <a:rPr lang="en-US" sz="2800" spc="112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 → Extract, Clean, Transform &amp; Merge.</a:t>
            </a:r>
          </a:p>
          <a:p>
            <a:pPr marL="604523" lvl="1" indent="-302261" algn="just">
              <a:lnSpc>
                <a:spcPts val="4928"/>
              </a:lnSpc>
              <a:buFont typeface="Arial"/>
              <a:buChar char="•"/>
            </a:pPr>
            <a:r>
              <a:rPr lang="en-US" sz="2800" b="1" spc="112">
                <a:solidFill>
                  <a:srgbClr val="0B936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Trust Score</a:t>
            </a:r>
            <a:r>
              <a:rPr lang="en-US" sz="2800" spc="112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 → Reliability percentage assigned to each dataset.</a:t>
            </a:r>
          </a:p>
          <a:p>
            <a:pPr marL="604523" lvl="1" indent="-302261" algn="just">
              <a:lnSpc>
                <a:spcPts val="4928"/>
              </a:lnSpc>
              <a:buFont typeface="Arial"/>
              <a:buChar char="•"/>
            </a:pPr>
            <a:r>
              <a:rPr lang="en-US" sz="2800" b="1" spc="112">
                <a:solidFill>
                  <a:srgbClr val="0B936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Error Logs &amp; Audit Trail → </a:t>
            </a:r>
            <a:r>
              <a:rPr lang="en-US" sz="2800" spc="112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Every anomaly, missing field, or schema mismatch is captured in a detailed error log file, making issues transparent and traceable for compliance teams.</a:t>
            </a:r>
          </a:p>
          <a:p>
            <a:pPr marL="604523" lvl="1" indent="-302261" algn="just">
              <a:lnSpc>
                <a:spcPts val="4928"/>
              </a:lnSpc>
              <a:buFont typeface="Arial"/>
              <a:buChar char="•"/>
            </a:pPr>
            <a:r>
              <a:rPr lang="en-US" sz="2800" b="1" spc="112">
                <a:solidFill>
                  <a:srgbClr val="0B936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Explainable Insights</a:t>
            </a:r>
            <a:r>
              <a:rPr lang="en-US" sz="2800" spc="112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 → Dashboard explains errors &amp; trends in plain English, not just charts.</a:t>
            </a:r>
          </a:p>
          <a:p>
            <a:pPr marL="0" lvl="0" indent="0" algn="just">
              <a:lnSpc>
                <a:spcPts val="4928"/>
              </a:lnSpc>
            </a:pPr>
            <a:endParaRPr lang="en-US" sz="2800" spc="112">
              <a:solidFill>
                <a:srgbClr val="0B936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0" y="925830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0933" cy="318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995594" y="8450708"/>
            <a:ext cx="6805261" cy="1836292"/>
            <a:chOff x="0" y="0"/>
            <a:chExt cx="1792332" cy="4836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2332" cy="483632"/>
            </a:xfrm>
            <a:custGeom>
              <a:avLst/>
              <a:gdLst/>
              <a:ahLst/>
              <a:cxnLst/>
              <a:rect l="l" t="t" r="r" b="b"/>
              <a:pathLst>
                <a:path w="1792332" h="483632">
                  <a:moveTo>
                    <a:pt x="0" y="0"/>
                  </a:moveTo>
                  <a:lnTo>
                    <a:pt x="1792332" y="0"/>
                  </a:lnTo>
                  <a:lnTo>
                    <a:pt x="1792332" y="483632"/>
                  </a:lnTo>
                  <a:lnTo>
                    <a:pt x="0" y="483632"/>
                  </a:lnTo>
                  <a:close/>
                </a:path>
              </a:pathLst>
            </a:custGeom>
            <a:solidFill>
              <a:srgbClr val="0B936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792332" cy="531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888280" y="0"/>
            <a:ext cx="6805261" cy="1836292"/>
            <a:chOff x="0" y="0"/>
            <a:chExt cx="1792332" cy="4836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2332" cy="483632"/>
            </a:xfrm>
            <a:custGeom>
              <a:avLst/>
              <a:gdLst/>
              <a:ahLst/>
              <a:cxnLst/>
              <a:rect l="l" t="t" r="r" b="b"/>
              <a:pathLst>
                <a:path w="1792332" h="483632">
                  <a:moveTo>
                    <a:pt x="0" y="0"/>
                  </a:moveTo>
                  <a:lnTo>
                    <a:pt x="1792332" y="0"/>
                  </a:lnTo>
                  <a:lnTo>
                    <a:pt x="1792332" y="483632"/>
                  </a:lnTo>
                  <a:lnTo>
                    <a:pt x="0" y="483632"/>
                  </a:lnTo>
                  <a:close/>
                </a:path>
              </a:pathLst>
            </a:custGeom>
            <a:solidFill>
              <a:srgbClr val="0B936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792332" cy="531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259300" y="0"/>
            <a:ext cx="1028700" cy="1836292"/>
            <a:chOff x="0" y="0"/>
            <a:chExt cx="270933" cy="4836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483632"/>
            </a:xfrm>
            <a:custGeom>
              <a:avLst/>
              <a:gdLst/>
              <a:ahLst/>
              <a:cxnLst/>
              <a:rect l="l" t="t" r="r" b="b"/>
              <a:pathLst>
                <a:path w="270933" h="483632">
                  <a:moveTo>
                    <a:pt x="0" y="0"/>
                  </a:moveTo>
                  <a:lnTo>
                    <a:pt x="270933" y="0"/>
                  </a:lnTo>
                  <a:lnTo>
                    <a:pt x="270933" y="483632"/>
                  </a:lnTo>
                  <a:lnTo>
                    <a:pt x="0" y="483632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70933" cy="531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509788" y="2646560"/>
            <a:ext cx="13268425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i="1">
                <a:solidFill>
                  <a:srgbClr val="0B93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Beyond Basic Data Processing – We Deliver</a:t>
            </a:r>
            <a:r>
              <a:rPr lang="en-US" sz="3400" b="1">
                <a:solidFill>
                  <a:srgbClr val="0B93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“Data with Quality”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284928"/>
            <a:ext cx="18288000" cy="7002072"/>
            <a:chOff x="0" y="0"/>
            <a:chExt cx="4816593" cy="18441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44167"/>
            </a:xfrm>
            <a:custGeom>
              <a:avLst/>
              <a:gdLst/>
              <a:ahLst/>
              <a:cxnLst/>
              <a:rect l="l" t="t" r="r" b="b"/>
              <a:pathLst>
                <a:path w="4816592" h="1844167">
                  <a:moveTo>
                    <a:pt x="0" y="0"/>
                  </a:moveTo>
                  <a:lnTo>
                    <a:pt x="4816592" y="0"/>
                  </a:lnTo>
                  <a:lnTo>
                    <a:pt x="4816592" y="1844167"/>
                  </a:lnTo>
                  <a:lnTo>
                    <a:pt x="0" y="1844167"/>
                  </a:lnTo>
                  <a:close/>
                </a:path>
              </a:pathLst>
            </a:custGeom>
            <a:solidFill>
              <a:srgbClr val="0B93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891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4966236"/>
            <a:ext cx="18485858" cy="3639456"/>
          </a:xfrm>
          <a:custGeom>
            <a:avLst/>
            <a:gdLst/>
            <a:ahLst/>
            <a:cxnLst/>
            <a:rect l="l" t="t" r="r" b="b"/>
            <a:pathLst>
              <a:path w="18485858" h="3639456">
                <a:moveTo>
                  <a:pt x="0" y="0"/>
                </a:moveTo>
                <a:lnTo>
                  <a:pt x="18485858" y="0"/>
                </a:lnTo>
                <a:lnTo>
                  <a:pt x="18485858" y="3639456"/>
                </a:lnTo>
                <a:lnTo>
                  <a:pt x="0" y="3639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80" t="-527" b="-771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780529" y="1359598"/>
            <a:ext cx="6726943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0B9362"/>
                </a:solidFill>
                <a:latin typeface="Inter Bold"/>
                <a:ea typeface="Inter Bold"/>
                <a:cs typeface="Inter Bold"/>
                <a:sym typeface="Inter Bold"/>
              </a:rPr>
              <a:t>UML DIAGRAM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275365" cy="10287000"/>
            <a:chOff x="0" y="0"/>
            <a:chExt cx="165277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2771" cy="2709333"/>
            </a:xfrm>
            <a:custGeom>
              <a:avLst/>
              <a:gdLst/>
              <a:ahLst/>
              <a:cxnLst/>
              <a:rect l="l" t="t" r="r" b="b"/>
              <a:pathLst>
                <a:path w="1652771" h="2709333">
                  <a:moveTo>
                    <a:pt x="0" y="0"/>
                  </a:moveTo>
                  <a:lnTo>
                    <a:pt x="1652771" y="0"/>
                  </a:lnTo>
                  <a:lnTo>
                    <a:pt x="165277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93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5277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91310" y="584620"/>
            <a:ext cx="5092744" cy="9117761"/>
          </a:xfrm>
          <a:custGeom>
            <a:avLst/>
            <a:gdLst/>
            <a:ahLst/>
            <a:cxnLst/>
            <a:rect l="l" t="t" r="r" b="b"/>
            <a:pathLst>
              <a:path w="5092744" h="9117761">
                <a:moveTo>
                  <a:pt x="0" y="0"/>
                </a:moveTo>
                <a:lnTo>
                  <a:pt x="5092744" y="0"/>
                </a:lnTo>
                <a:lnTo>
                  <a:pt x="5092744" y="9117760"/>
                </a:lnTo>
                <a:lnTo>
                  <a:pt x="0" y="9117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536" r="-12177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064795" y="1133475"/>
            <a:ext cx="7149728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0B9362"/>
                </a:solidFill>
                <a:latin typeface="Inter Bold"/>
                <a:ea typeface="Inter Bold"/>
                <a:cs typeface="Inter Bold"/>
                <a:sym typeface="Inter Bold"/>
              </a:rPr>
              <a:t>TECH STACK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81844" y="4193054"/>
            <a:ext cx="10477456" cy="428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just">
              <a:lnSpc>
                <a:spcPts val="4927"/>
              </a:lnSpc>
              <a:buFont typeface="Arial"/>
              <a:buChar char="•"/>
            </a:pPr>
            <a:r>
              <a:rPr lang="en-US" sz="2799" b="1" spc="111">
                <a:solidFill>
                  <a:srgbClr val="0B936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FRONTEND</a:t>
            </a:r>
            <a:r>
              <a:rPr lang="en-US" sz="2799" spc="111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 – </a:t>
            </a:r>
            <a:r>
              <a:rPr lang="en-US" sz="2799" i="1" spc="111">
                <a:solidFill>
                  <a:srgbClr val="0B9362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React.js, Tailwind CSS</a:t>
            </a:r>
            <a:r>
              <a:rPr lang="en-US" sz="2799" spc="111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 → Responsive and dynamic user interface</a:t>
            </a:r>
          </a:p>
          <a:p>
            <a:pPr marL="604518" lvl="1" indent="-302259" algn="just">
              <a:lnSpc>
                <a:spcPts val="4927"/>
              </a:lnSpc>
              <a:buFont typeface="Arial"/>
              <a:buChar char="•"/>
            </a:pPr>
            <a:r>
              <a:rPr lang="en-US" sz="2799" b="1" spc="111">
                <a:solidFill>
                  <a:srgbClr val="0B936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BACKEND</a:t>
            </a:r>
            <a:r>
              <a:rPr lang="en-US" sz="2799" spc="111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 – </a:t>
            </a:r>
            <a:r>
              <a:rPr lang="en-US" sz="2799" i="1" spc="111">
                <a:solidFill>
                  <a:srgbClr val="0B9362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Python, Node.js, Express.js</a:t>
            </a:r>
            <a:r>
              <a:rPr lang="en-US" sz="2799" spc="111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 → Scalable APIs and efficient data processing</a:t>
            </a:r>
          </a:p>
          <a:p>
            <a:pPr marL="604518" lvl="1" indent="-302259" algn="just">
              <a:lnSpc>
                <a:spcPts val="4927"/>
              </a:lnSpc>
              <a:buFont typeface="Arial"/>
              <a:buChar char="•"/>
            </a:pPr>
            <a:r>
              <a:rPr lang="en-US" sz="2799" b="1" spc="111">
                <a:solidFill>
                  <a:srgbClr val="0B936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DATABASE</a:t>
            </a:r>
            <a:r>
              <a:rPr lang="en-US" sz="2799" spc="111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 – </a:t>
            </a:r>
            <a:r>
              <a:rPr lang="en-US" sz="2799" i="1" spc="111">
                <a:solidFill>
                  <a:srgbClr val="0B9362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MongoDB</a:t>
            </a:r>
            <a:r>
              <a:rPr lang="en-US" sz="2799" spc="111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 → Flexible, high-performance data storage</a:t>
            </a:r>
          </a:p>
          <a:p>
            <a:pPr algn="just">
              <a:lnSpc>
                <a:spcPts val="4927"/>
              </a:lnSpc>
            </a:pPr>
            <a:endParaRPr lang="en-US" sz="2799" spc="111">
              <a:solidFill>
                <a:srgbClr val="0B936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064795" y="2307740"/>
            <a:ext cx="10194505" cy="1780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i="1">
                <a:solidFill>
                  <a:srgbClr val="0B93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“Powered by a modern, scalable tech stack — built for performance, flexibility, and seamless user experience.”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93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9295" y="856310"/>
            <a:ext cx="4909562" cy="3275958"/>
          </a:xfrm>
          <a:custGeom>
            <a:avLst/>
            <a:gdLst/>
            <a:ahLst/>
            <a:cxnLst/>
            <a:rect l="l" t="t" r="r" b="b"/>
            <a:pathLst>
              <a:path w="4909562" h="3275958">
                <a:moveTo>
                  <a:pt x="0" y="0"/>
                </a:moveTo>
                <a:lnTo>
                  <a:pt x="4909562" y="0"/>
                </a:lnTo>
                <a:lnTo>
                  <a:pt x="4909562" y="3275958"/>
                </a:lnTo>
                <a:lnTo>
                  <a:pt x="0" y="3275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61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54559" y="856310"/>
            <a:ext cx="4756487" cy="3157118"/>
          </a:xfrm>
          <a:custGeom>
            <a:avLst/>
            <a:gdLst/>
            <a:ahLst/>
            <a:cxnLst/>
            <a:rect l="l" t="t" r="r" b="b"/>
            <a:pathLst>
              <a:path w="4756487" h="3157118">
                <a:moveTo>
                  <a:pt x="0" y="0"/>
                </a:moveTo>
                <a:lnTo>
                  <a:pt x="4756487" y="0"/>
                </a:lnTo>
                <a:lnTo>
                  <a:pt x="4756487" y="3157118"/>
                </a:lnTo>
                <a:lnTo>
                  <a:pt x="0" y="3157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69966" y="833615"/>
            <a:ext cx="4789334" cy="3298654"/>
          </a:xfrm>
          <a:custGeom>
            <a:avLst/>
            <a:gdLst/>
            <a:ahLst/>
            <a:cxnLst/>
            <a:rect l="l" t="t" r="r" b="b"/>
            <a:pathLst>
              <a:path w="4789334" h="3298654">
                <a:moveTo>
                  <a:pt x="0" y="0"/>
                </a:moveTo>
                <a:lnTo>
                  <a:pt x="4789334" y="0"/>
                </a:lnTo>
                <a:lnTo>
                  <a:pt x="4789334" y="3298653"/>
                </a:lnTo>
                <a:lnTo>
                  <a:pt x="0" y="32986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128531" y="5263546"/>
            <a:ext cx="5472203" cy="3041816"/>
          </a:xfrm>
          <a:custGeom>
            <a:avLst/>
            <a:gdLst/>
            <a:ahLst/>
            <a:cxnLst/>
            <a:rect l="l" t="t" r="r" b="b"/>
            <a:pathLst>
              <a:path w="5472203" h="3041816">
                <a:moveTo>
                  <a:pt x="0" y="0"/>
                </a:moveTo>
                <a:lnTo>
                  <a:pt x="5472204" y="0"/>
                </a:lnTo>
                <a:lnTo>
                  <a:pt x="5472204" y="3041816"/>
                </a:lnTo>
                <a:lnTo>
                  <a:pt x="0" y="30418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2" b="-340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50607" y="5263546"/>
            <a:ext cx="4964392" cy="3037994"/>
          </a:xfrm>
          <a:custGeom>
            <a:avLst/>
            <a:gdLst/>
            <a:ahLst/>
            <a:cxnLst/>
            <a:rect l="l" t="t" r="r" b="b"/>
            <a:pathLst>
              <a:path w="4964392" h="3037994">
                <a:moveTo>
                  <a:pt x="0" y="0"/>
                </a:moveTo>
                <a:lnTo>
                  <a:pt x="4964392" y="0"/>
                </a:lnTo>
                <a:lnTo>
                  <a:pt x="4964392" y="3037993"/>
                </a:lnTo>
                <a:lnTo>
                  <a:pt x="0" y="3037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551" r="-2013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5548" y="5263546"/>
            <a:ext cx="5203309" cy="3041816"/>
          </a:xfrm>
          <a:custGeom>
            <a:avLst/>
            <a:gdLst/>
            <a:ahLst/>
            <a:cxnLst/>
            <a:rect l="l" t="t" r="r" b="b"/>
            <a:pathLst>
              <a:path w="5203309" h="3041816">
                <a:moveTo>
                  <a:pt x="0" y="0"/>
                </a:moveTo>
                <a:lnTo>
                  <a:pt x="5203309" y="0"/>
                </a:lnTo>
                <a:lnTo>
                  <a:pt x="5203309" y="3041816"/>
                </a:lnTo>
                <a:lnTo>
                  <a:pt x="0" y="30418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776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728857" y="2284202"/>
            <a:ext cx="925702" cy="863989"/>
          </a:xfrm>
          <a:custGeom>
            <a:avLst/>
            <a:gdLst/>
            <a:ahLst/>
            <a:cxnLst/>
            <a:rect l="l" t="t" r="r" b="b"/>
            <a:pathLst>
              <a:path w="925702" h="863989">
                <a:moveTo>
                  <a:pt x="0" y="0"/>
                </a:moveTo>
                <a:lnTo>
                  <a:pt x="925702" y="0"/>
                </a:lnTo>
                <a:lnTo>
                  <a:pt x="925702" y="863989"/>
                </a:lnTo>
                <a:lnTo>
                  <a:pt x="0" y="8639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411046" y="2284202"/>
            <a:ext cx="925702" cy="863989"/>
          </a:xfrm>
          <a:custGeom>
            <a:avLst/>
            <a:gdLst/>
            <a:ahLst/>
            <a:cxnLst/>
            <a:rect l="l" t="t" r="r" b="b"/>
            <a:pathLst>
              <a:path w="925702" h="863989">
                <a:moveTo>
                  <a:pt x="0" y="0"/>
                </a:moveTo>
                <a:lnTo>
                  <a:pt x="925703" y="0"/>
                </a:lnTo>
                <a:lnTo>
                  <a:pt x="925703" y="863989"/>
                </a:lnTo>
                <a:lnTo>
                  <a:pt x="0" y="8639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14401782" y="4163125"/>
            <a:ext cx="925702" cy="863989"/>
          </a:xfrm>
          <a:custGeom>
            <a:avLst/>
            <a:gdLst/>
            <a:ahLst/>
            <a:cxnLst/>
            <a:rect l="l" t="t" r="r" b="b"/>
            <a:pathLst>
              <a:path w="925702" h="863989">
                <a:moveTo>
                  <a:pt x="0" y="0"/>
                </a:moveTo>
                <a:lnTo>
                  <a:pt x="925702" y="0"/>
                </a:lnTo>
                <a:lnTo>
                  <a:pt x="925702" y="863989"/>
                </a:lnTo>
                <a:lnTo>
                  <a:pt x="0" y="8639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>
            <a:off x="11202829" y="6352459"/>
            <a:ext cx="925702" cy="863989"/>
          </a:xfrm>
          <a:custGeom>
            <a:avLst/>
            <a:gdLst/>
            <a:ahLst/>
            <a:cxnLst/>
            <a:rect l="l" t="t" r="r" b="b"/>
            <a:pathLst>
              <a:path w="925702" h="863989">
                <a:moveTo>
                  <a:pt x="0" y="0"/>
                </a:moveTo>
                <a:lnTo>
                  <a:pt x="925702" y="0"/>
                </a:lnTo>
                <a:lnTo>
                  <a:pt x="925702" y="863989"/>
                </a:lnTo>
                <a:lnTo>
                  <a:pt x="0" y="8639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5728857" y="6352459"/>
            <a:ext cx="925702" cy="863989"/>
          </a:xfrm>
          <a:custGeom>
            <a:avLst/>
            <a:gdLst/>
            <a:ahLst/>
            <a:cxnLst/>
            <a:rect l="l" t="t" r="r" b="b"/>
            <a:pathLst>
              <a:path w="925702" h="863989">
                <a:moveTo>
                  <a:pt x="0" y="0"/>
                </a:moveTo>
                <a:lnTo>
                  <a:pt x="925702" y="0"/>
                </a:lnTo>
                <a:lnTo>
                  <a:pt x="925702" y="863989"/>
                </a:lnTo>
                <a:lnTo>
                  <a:pt x="0" y="8639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4610" y="0"/>
            <a:ext cx="5653390" cy="10287000"/>
            <a:chOff x="0" y="0"/>
            <a:chExt cx="148895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8959" cy="2709333"/>
            </a:xfrm>
            <a:custGeom>
              <a:avLst/>
              <a:gdLst/>
              <a:ahLst/>
              <a:cxnLst/>
              <a:rect l="l" t="t" r="r" b="b"/>
              <a:pathLst>
                <a:path w="1488959" h="2709333">
                  <a:moveTo>
                    <a:pt x="0" y="0"/>
                  </a:moveTo>
                  <a:lnTo>
                    <a:pt x="1488959" y="0"/>
                  </a:lnTo>
                  <a:lnTo>
                    <a:pt x="14889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488959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942273" y="-96153"/>
            <a:ext cx="5322000" cy="10287000"/>
            <a:chOff x="0" y="0"/>
            <a:chExt cx="1401679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01679" cy="2709333"/>
            </a:xfrm>
            <a:custGeom>
              <a:avLst/>
              <a:gdLst/>
              <a:ahLst/>
              <a:cxnLst/>
              <a:rect l="l" t="t" r="r" b="b"/>
              <a:pathLst>
                <a:path w="1401679" h="2709333">
                  <a:moveTo>
                    <a:pt x="0" y="0"/>
                  </a:moveTo>
                  <a:lnTo>
                    <a:pt x="1401679" y="0"/>
                  </a:lnTo>
                  <a:lnTo>
                    <a:pt x="140167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93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401679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10094695"/>
            <a:ext cx="18264272" cy="192305"/>
            <a:chOff x="0" y="0"/>
            <a:chExt cx="4810343" cy="506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0343" cy="50648"/>
            </a:xfrm>
            <a:custGeom>
              <a:avLst/>
              <a:gdLst/>
              <a:ahLst/>
              <a:cxnLst/>
              <a:rect l="l" t="t" r="r" b="b"/>
              <a:pathLst>
                <a:path w="4810343" h="50648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0B936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810343" cy="9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325654" y="331945"/>
            <a:ext cx="4555238" cy="9623110"/>
          </a:xfrm>
          <a:custGeom>
            <a:avLst/>
            <a:gdLst/>
            <a:ahLst/>
            <a:cxnLst/>
            <a:rect l="l" t="t" r="r" b="b"/>
            <a:pathLst>
              <a:path w="4555238" h="9623110">
                <a:moveTo>
                  <a:pt x="0" y="0"/>
                </a:moveTo>
                <a:lnTo>
                  <a:pt x="4555237" y="0"/>
                </a:lnTo>
                <a:lnTo>
                  <a:pt x="4555237" y="9623110"/>
                </a:lnTo>
                <a:lnTo>
                  <a:pt x="0" y="9623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251" r="-75157" b="-4900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436720"/>
            <a:ext cx="4854681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WHY US??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75522" y="1686130"/>
            <a:ext cx="10623482" cy="103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0"/>
              </a:lnSpc>
            </a:pPr>
            <a:r>
              <a:rPr lang="en-US" sz="3007" b="1" spc="222">
                <a:solidFill>
                  <a:srgbClr val="0B936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“WE DON’T JUST PROCESS DATA — WE BUILD TRUST IN DATA.”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9945" y="3392752"/>
            <a:ext cx="11196480" cy="5942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just">
              <a:lnSpc>
                <a:spcPts val="4339"/>
              </a:lnSpc>
              <a:buFont typeface="Arial"/>
              <a:buChar char="•"/>
            </a:pPr>
            <a:r>
              <a:rPr lang="en-US" sz="2799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Data Quality as a Service.</a:t>
            </a:r>
          </a:p>
          <a:p>
            <a:pPr marL="604518" lvl="1" indent="-302259" algn="just">
              <a:lnSpc>
                <a:spcPts val="4339"/>
              </a:lnSpc>
              <a:buFont typeface="Arial"/>
              <a:buChar char="•"/>
            </a:pPr>
            <a:r>
              <a:rPr lang="en-US" sz="2799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Gain - Time, Cost, Risk Reduction.</a:t>
            </a:r>
          </a:p>
          <a:p>
            <a:pPr marL="604518" lvl="1" indent="-302259" algn="just">
              <a:lnSpc>
                <a:spcPts val="4339"/>
              </a:lnSpc>
              <a:buFont typeface="Arial"/>
              <a:buChar char="•"/>
            </a:pPr>
            <a:r>
              <a:rPr lang="en-US" sz="2799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Works with </a:t>
            </a:r>
            <a:r>
              <a:rPr lang="en-US" sz="2799" b="1">
                <a:solidFill>
                  <a:srgbClr val="0B936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ANY DATA, ANY FORMAT!</a:t>
            </a:r>
            <a:r>
              <a:rPr lang="en-US" sz="2799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 – </a:t>
            </a:r>
            <a:r>
              <a:rPr lang="en-US" sz="2799" i="1">
                <a:solidFill>
                  <a:srgbClr val="0B9362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from CSV, Excel, JSON, XML, to PDFs.</a:t>
            </a:r>
          </a:p>
          <a:p>
            <a:pPr marL="604518" lvl="1" indent="-302259" algn="just">
              <a:lnSpc>
                <a:spcPts val="4339"/>
              </a:lnSpc>
              <a:buFont typeface="Arial"/>
              <a:buChar char="•"/>
            </a:pPr>
            <a:r>
              <a:rPr lang="en-US" sz="2799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Goes </a:t>
            </a:r>
            <a:r>
              <a:rPr lang="en-US" sz="2799" b="1">
                <a:solidFill>
                  <a:srgbClr val="0B936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Beyond Basic Cleaning</a:t>
            </a:r>
            <a:r>
              <a:rPr lang="en-US" sz="2799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 – automatically </a:t>
            </a:r>
            <a:r>
              <a:rPr lang="en-US" sz="2799" i="1">
                <a:solidFill>
                  <a:srgbClr val="0B9362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extracts, cleans, transforms, and merges data</a:t>
            </a:r>
            <a:r>
              <a:rPr lang="en-US" sz="2799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 into </a:t>
            </a:r>
            <a:r>
              <a:rPr lang="en-US" sz="2799" b="1">
                <a:solidFill>
                  <a:srgbClr val="0B936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one standardized view</a:t>
            </a:r>
            <a:r>
              <a:rPr lang="en-US" sz="2799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604518" lvl="1" indent="-302259" algn="just">
              <a:lnSpc>
                <a:spcPts val="4339"/>
              </a:lnSpc>
              <a:buFont typeface="Arial"/>
              <a:buChar char="•"/>
            </a:pPr>
            <a:r>
              <a:rPr lang="en-US" sz="2799" b="1">
                <a:solidFill>
                  <a:srgbClr val="0B936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Trust &amp; Transparency, </a:t>
            </a:r>
            <a:r>
              <a:rPr lang="en-US" sz="2799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Not only do we process data, but we also assign a </a:t>
            </a:r>
            <a:r>
              <a:rPr lang="en-US" sz="2799" b="1">
                <a:solidFill>
                  <a:srgbClr val="0B936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Trust Score </a:t>
            </a:r>
            <a:r>
              <a:rPr lang="en-US" sz="2799">
                <a:solidFill>
                  <a:srgbClr val="0B9362"/>
                </a:solidFill>
                <a:latin typeface="Open Sans"/>
                <a:ea typeface="Open Sans"/>
                <a:cs typeface="Open Sans"/>
                <a:sym typeface="Open Sans"/>
              </a:rPr>
              <a:t>&amp; give explainable insights in plain English, so that our client or the end user can know which data they could really rely on.</a:t>
            </a:r>
          </a:p>
          <a:p>
            <a:pPr marL="0" lvl="0" indent="0" algn="just">
              <a:lnSpc>
                <a:spcPts val="4339"/>
              </a:lnSpc>
            </a:pPr>
            <a:endParaRPr lang="en-US" sz="2799">
              <a:solidFill>
                <a:srgbClr val="0B936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533</Words>
  <Application>Microsoft Office PowerPoint</Application>
  <PresentationFormat>Custom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Calibri</vt:lpstr>
      <vt:lpstr>Inter Bold</vt:lpstr>
      <vt:lpstr>Canva Sans Italics</vt:lpstr>
      <vt:lpstr>Arial</vt:lpstr>
      <vt:lpstr>Open Sans</vt:lpstr>
      <vt:lpstr>Open Sans Bold</vt:lpstr>
      <vt:lpstr>Open Sans Semi-Bold</vt:lpstr>
      <vt:lpstr>Canva Sans Bold</vt:lpstr>
      <vt:lpstr>Canva Sans Bold Italics</vt:lpstr>
      <vt:lpstr>Inter Ultra-Bold</vt:lpstr>
      <vt:lpstr>Open Sans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TEAM_14_INNOVERSITE</dc:title>
  <dc:creator>Abhinay Manikanti</dc:creator>
  <cp:lastModifiedBy>Abhinay Manikanti</cp:lastModifiedBy>
  <cp:revision>3</cp:revision>
  <dcterms:created xsi:type="dcterms:W3CDTF">2006-08-16T00:00:00Z</dcterms:created>
  <dcterms:modified xsi:type="dcterms:W3CDTF">2025-11-10T13:21:39Z</dcterms:modified>
  <dc:identifier>DAG0MqFw1o0</dc:identifier>
</cp:coreProperties>
</file>